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580" r:id="rId3"/>
    <p:sldId id="581" r:id="rId4"/>
    <p:sldId id="582" r:id="rId5"/>
    <p:sldId id="583" r:id="rId6"/>
    <p:sldId id="584" r:id="rId7"/>
    <p:sldId id="585" r:id="rId8"/>
    <p:sldId id="335" r:id="rId9"/>
    <p:sldId id="5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E567-87A8-43A4-BBE3-7ED14E828A9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5572559-7359-4D63-A07C-C55A29B71C74}">
      <dgm:prSet phldrT="[Text]" custT="1"/>
      <dgm:spPr/>
      <dgm:t>
        <a:bodyPr/>
        <a:lstStyle/>
        <a:p>
          <a:r>
            <a:rPr lang="en-US" sz="1600" b="1" dirty="0"/>
            <a:t>2014-2015 Discussion and adoption of the Regional Indicative Program (RIP)</a:t>
          </a:r>
        </a:p>
      </dgm:t>
    </dgm:pt>
    <dgm:pt modelId="{2BAFB88F-4897-4A68-9ECC-F9CE870EC1A9}" type="parTrans" cxnId="{00D63C3E-6EA7-46FA-B93F-ABF9BE5A76AD}">
      <dgm:prSet/>
      <dgm:spPr/>
      <dgm:t>
        <a:bodyPr/>
        <a:lstStyle/>
        <a:p>
          <a:endParaRPr lang="en-US" sz="2000"/>
        </a:p>
      </dgm:t>
    </dgm:pt>
    <dgm:pt modelId="{41EC6974-E478-462E-A93F-C492EF3B618D}" type="sibTrans" cxnId="{00D63C3E-6EA7-46FA-B93F-ABF9BE5A76AD}">
      <dgm:prSet/>
      <dgm:spPr/>
      <dgm:t>
        <a:bodyPr/>
        <a:lstStyle/>
        <a:p>
          <a:endParaRPr lang="en-US" sz="2000"/>
        </a:p>
      </dgm:t>
    </dgm:pt>
    <dgm:pt modelId="{5A47B3C6-99BB-49C5-A84C-E0B0FF7DE949}">
      <dgm:prSet phldrT="[Text]" custT="1"/>
      <dgm:spPr/>
      <dgm:t>
        <a:bodyPr/>
        <a:lstStyle/>
        <a:p>
          <a:r>
            <a:rPr lang="en-US" sz="1600" b="1" dirty="0"/>
            <a:t>2016 Identification and formulation of the PESCAO AD; FIRST expert is recruited</a:t>
          </a:r>
        </a:p>
      </dgm:t>
    </dgm:pt>
    <dgm:pt modelId="{C2AC4C1D-4060-4D1C-B11D-24AF806F363F}" type="parTrans" cxnId="{577B7BF0-2E4D-410F-8303-CAEAC854A9A4}">
      <dgm:prSet/>
      <dgm:spPr/>
      <dgm:t>
        <a:bodyPr/>
        <a:lstStyle/>
        <a:p>
          <a:endParaRPr lang="en-US" sz="2000"/>
        </a:p>
      </dgm:t>
    </dgm:pt>
    <dgm:pt modelId="{91E7EFAE-EFF6-497A-A7EB-CE44ACD404A4}" type="sibTrans" cxnId="{577B7BF0-2E4D-410F-8303-CAEAC854A9A4}">
      <dgm:prSet/>
      <dgm:spPr/>
      <dgm:t>
        <a:bodyPr/>
        <a:lstStyle/>
        <a:p>
          <a:endParaRPr lang="en-US" sz="2000"/>
        </a:p>
      </dgm:t>
    </dgm:pt>
    <dgm:pt modelId="{475DBA09-7E85-425B-8EA2-E9EB214610B8}">
      <dgm:prSet phldrT="[Text]" custT="1"/>
      <dgm:spPr/>
      <dgm:t>
        <a:bodyPr/>
        <a:lstStyle/>
        <a:p>
          <a:r>
            <a:rPr lang="en-US" sz="1600" b="1" u="sng" dirty="0"/>
            <a:t>1</a:t>
          </a:r>
          <a:r>
            <a:rPr lang="en-US" sz="1600" b="1" u="sng" baseline="30000" dirty="0"/>
            <a:t>st</a:t>
          </a:r>
          <a:r>
            <a:rPr lang="en-US" sz="1600" b="1" u="sng" dirty="0"/>
            <a:t> semester 2017 </a:t>
          </a:r>
          <a:r>
            <a:rPr lang="en-US" sz="1600" b="1" dirty="0"/>
            <a:t>Adoption of the EU decision and signature of the convention with ECOWAS; </a:t>
          </a:r>
          <a:r>
            <a:rPr lang="en-US" sz="1600" b="1" u="sng" dirty="0"/>
            <a:t>2</a:t>
          </a:r>
          <a:r>
            <a:rPr lang="en-US" sz="1600" b="1" u="sng" baseline="30000" dirty="0"/>
            <a:t>nd</a:t>
          </a:r>
          <a:r>
            <a:rPr lang="en-US" sz="1600" b="1" u="sng" dirty="0"/>
            <a:t> semester 2017 </a:t>
          </a:r>
          <a:r>
            <a:rPr lang="en-US" sz="1600" b="1" dirty="0"/>
            <a:t>Preparation of the implementing contracts and launch of the call for proposal</a:t>
          </a:r>
        </a:p>
      </dgm:t>
    </dgm:pt>
    <dgm:pt modelId="{D280E79F-7102-4350-963E-028FFD166B40}" type="parTrans" cxnId="{E3FC0891-F0CF-40C3-85B5-63FEA8ADB54A}">
      <dgm:prSet/>
      <dgm:spPr/>
      <dgm:t>
        <a:bodyPr/>
        <a:lstStyle/>
        <a:p>
          <a:endParaRPr lang="en-US" sz="2000"/>
        </a:p>
      </dgm:t>
    </dgm:pt>
    <dgm:pt modelId="{7285EB7A-34F8-448B-AD2A-0B5F92CA64D1}" type="sibTrans" cxnId="{E3FC0891-F0CF-40C3-85B5-63FEA8ADB54A}">
      <dgm:prSet/>
      <dgm:spPr/>
      <dgm:t>
        <a:bodyPr/>
        <a:lstStyle/>
        <a:p>
          <a:endParaRPr lang="en-US" sz="2000"/>
        </a:p>
      </dgm:t>
    </dgm:pt>
    <dgm:pt modelId="{488D9B88-D48A-4988-90E4-5ED3864318F1}">
      <dgm:prSet phldrT="[Text]" custT="1"/>
      <dgm:spPr/>
      <dgm:t>
        <a:bodyPr/>
        <a:lstStyle/>
        <a:p>
          <a:r>
            <a:rPr lang="en-US" sz="1600" b="1" dirty="0"/>
            <a:t>2018 Launch of the activities and 1</a:t>
          </a:r>
          <a:r>
            <a:rPr lang="en-US" sz="1600" b="1" baseline="30000" dirty="0"/>
            <a:t>st</a:t>
          </a:r>
          <a:r>
            <a:rPr lang="en-US" sz="1600" b="1" dirty="0"/>
            <a:t> Steering committee</a:t>
          </a:r>
        </a:p>
      </dgm:t>
    </dgm:pt>
    <dgm:pt modelId="{2F1E090B-A35F-4F99-ABD9-5F16201C5EBB}" type="parTrans" cxnId="{2345FF04-C66A-4ECA-8412-53BC341C2CD3}">
      <dgm:prSet/>
      <dgm:spPr/>
      <dgm:t>
        <a:bodyPr/>
        <a:lstStyle/>
        <a:p>
          <a:endParaRPr lang="en-US" sz="2000"/>
        </a:p>
      </dgm:t>
    </dgm:pt>
    <dgm:pt modelId="{B8D70AE4-46EE-4243-9692-EFA9480A8BA9}" type="sibTrans" cxnId="{2345FF04-C66A-4ECA-8412-53BC341C2CD3}">
      <dgm:prSet/>
      <dgm:spPr/>
      <dgm:t>
        <a:bodyPr/>
        <a:lstStyle/>
        <a:p>
          <a:endParaRPr lang="en-US" sz="2000"/>
        </a:p>
      </dgm:t>
    </dgm:pt>
    <dgm:pt modelId="{1637E849-8435-49B7-B027-FE1EF01D8982}">
      <dgm:prSet phldrT="[Text]" custT="1"/>
      <dgm:spPr/>
      <dgm:t>
        <a:bodyPr/>
        <a:lstStyle/>
        <a:p>
          <a:r>
            <a:rPr lang="en-US" sz="1600" b="1" dirty="0"/>
            <a:t>2014 Adoption of the AU PFRS</a:t>
          </a:r>
        </a:p>
      </dgm:t>
    </dgm:pt>
    <dgm:pt modelId="{C163FA05-D341-4F1A-ACC0-7C82F8B75133}" type="parTrans" cxnId="{BB2EAE99-E501-4EC1-B8EE-71871156DE82}">
      <dgm:prSet/>
      <dgm:spPr/>
      <dgm:t>
        <a:bodyPr/>
        <a:lstStyle/>
        <a:p>
          <a:endParaRPr lang="en-US" sz="2000"/>
        </a:p>
      </dgm:t>
    </dgm:pt>
    <dgm:pt modelId="{E6D70E98-E94E-4F89-B19A-067E2B77E1C5}" type="sibTrans" cxnId="{BB2EAE99-E501-4EC1-B8EE-71871156DE82}">
      <dgm:prSet/>
      <dgm:spPr/>
      <dgm:t>
        <a:bodyPr/>
        <a:lstStyle/>
        <a:p>
          <a:endParaRPr lang="en-US" sz="2000"/>
        </a:p>
      </dgm:t>
    </dgm:pt>
    <dgm:pt modelId="{18CF41DD-D313-47CF-80AE-E54EAC669E25}" type="pres">
      <dgm:prSet presAssocID="{829BE567-87A8-43A4-BBE3-7ED14E828A91}" presName="arrowDiagram" presStyleCnt="0">
        <dgm:presLayoutVars>
          <dgm:chMax val="5"/>
          <dgm:dir/>
          <dgm:resizeHandles val="exact"/>
        </dgm:presLayoutVars>
      </dgm:prSet>
      <dgm:spPr/>
    </dgm:pt>
    <dgm:pt modelId="{477C55C0-602F-4121-80DD-B439D599DE4B}" type="pres">
      <dgm:prSet presAssocID="{829BE567-87A8-43A4-BBE3-7ED14E828A91}" presName="arrow" presStyleLbl="bgShp" presStyleIdx="0" presStyleCnt="1" custScaleX="96262" custScaleY="94524" custLinFactNeighborX="0" custLinFactNeighborY="978"/>
      <dgm:spPr>
        <a:solidFill>
          <a:schemeClr val="accent1">
            <a:lumMod val="60000"/>
            <a:lumOff val="40000"/>
          </a:schemeClr>
        </a:solidFill>
      </dgm:spPr>
    </dgm:pt>
    <dgm:pt modelId="{C42BFB8E-CE08-48E9-8B3C-A0A1E8FF09A6}" type="pres">
      <dgm:prSet presAssocID="{829BE567-87A8-43A4-BBE3-7ED14E828A91}" presName="arrowDiagram5" presStyleCnt="0"/>
      <dgm:spPr/>
    </dgm:pt>
    <dgm:pt modelId="{69501449-857F-41C6-A66A-8F19DD871632}" type="pres">
      <dgm:prSet presAssocID="{1637E849-8435-49B7-B027-FE1EF01D8982}" presName="bullet5a" presStyleLbl="node1" presStyleIdx="0" presStyleCnt="5"/>
      <dgm:spPr/>
    </dgm:pt>
    <dgm:pt modelId="{23CA545F-9B8A-437A-A2FB-1DB0B4EFF5E4}" type="pres">
      <dgm:prSet presAssocID="{1637E849-8435-49B7-B027-FE1EF01D8982}" presName="textBox5a" presStyleLbl="revTx" presStyleIdx="0" presStyleCnt="5">
        <dgm:presLayoutVars>
          <dgm:bulletEnabled val="1"/>
        </dgm:presLayoutVars>
      </dgm:prSet>
      <dgm:spPr/>
    </dgm:pt>
    <dgm:pt modelId="{465C7D14-9A8B-42CE-9DA1-DCF7DAB296AF}" type="pres">
      <dgm:prSet presAssocID="{15572559-7359-4D63-A07C-C55A29B71C74}" presName="bullet5b" presStyleLbl="node1" presStyleIdx="1" presStyleCnt="5"/>
      <dgm:spPr/>
    </dgm:pt>
    <dgm:pt modelId="{8FC65502-EAE2-4719-9D70-5CC4AB1C26AA}" type="pres">
      <dgm:prSet presAssocID="{15572559-7359-4D63-A07C-C55A29B71C74}" presName="textBox5b" presStyleLbl="revTx" presStyleIdx="1" presStyleCnt="5">
        <dgm:presLayoutVars>
          <dgm:bulletEnabled val="1"/>
        </dgm:presLayoutVars>
      </dgm:prSet>
      <dgm:spPr/>
    </dgm:pt>
    <dgm:pt modelId="{F73F5E2E-8CC4-42FE-A6CF-6985431379FB}" type="pres">
      <dgm:prSet presAssocID="{5A47B3C6-99BB-49C5-A84C-E0B0FF7DE949}" presName="bullet5c" presStyleLbl="node1" presStyleIdx="2" presStyleCnt="5"/>
      <dgm:spPr/>
    </dgm:pt>
    <dgm:pt modelId="{B9D33A48-6278-4A1E-9846-A94CB1D9FCA5}" type="pres">
      <dgm:prSet presAssocID="{5A47B3C6-99BB-49C5-A84C-E0B0FF7DE949}" presName="textBox5c" presStyleLbl="revTx" presStyleIdx="2" presStyleCnt="5">
        <dgm:presLayoutVars>
          <dgm:bulletEnabled val="1"/>
        </dgm:presLayoutVars>
      </dgm:prSet>
      <dgm:spPr/>
    </dgm:pt>
    <dgm:pt modelId="{59236822-8A8D-4119-AF3D-0A5CB786FF3A}" type="pres">
      <dgm:prSet presAssocID="{475DBA09-7E85-425B-8EA2-E9EB214610B8}" presName="bullet5d" presStyleLbl="node1" presStyleIdx="3" presStyleCnt="5"/>
      <dgm:spPr/>
    </dgm:pt>
    <dgm:pt modelId="{EF1812BB-46BB-4089-8AE7-83C953C33774}" type="pres">
      <dgm:prSet presAssocID="{475DBA09-7E85-425B-8EA2-E9EB214610B8}" presName="textBox5d" presStyleLbl="revTx" presStyleIdx="3" presStyleCnt="5" custScaleX="118683" custLinFactNeighborX="5859" custLinFactNeighborY="2043">
        <dgm:presLayoutVars>
          <dgm:bulletEnabled val="1"/>
        </dgm:presLayoutVars>
      </dgm:prSet>
      <dgm:spPr/>
    </dgm:pt>
    <dgm:pt modelId="{FC70C8F2-6A50-4886-A19D-87DE18046630}" type="pres">
      <dgm:prSet presAssocID="{488D9B88-D48A-4988-90E4-5ED3864318F1}" presName="bullet5e" presStyleLbl="node1" presStyleIdx="4" presStyleCnt="5"/>
      <dgm:spPr/>
    </dgm:pt>
    <dgm:pt modelId="{D0F825F4-45FB-4DC1-9491-C2756A046647}" type="pres">
      <dgm:prSet presAssocID="{488D9B88-D48A-4988-90E4-5ED3864318F1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2345FF04-C66A-4ECA-8412-53BC341C2CD3}" srcId="{829BE567-87A8-43A4-BBE3-7ED14E828A91}" destId="{488D9B88-D48A-4988-90E4-5ED3864318F1}" srcOrd="4" destOrd="0" parTransId="{2F1E090B-A35F-4F99-ABD9-5F16201C5EBB}" sibTransId="{B8D70AE4-46EE-4243-9692-EFA9480A8BA9}"/>
    <dgm:cxn modelId="{00D63C3E-6EA7-46FA-B93F-ABF9BE5A76AD}" srcId="{829BE567-87A8-43A4-BBE3-7ED14E828A91}" destId="{15572559-7359-4D63-A07C-C55A29B71C74}" srcOrd="1" destOrd="0" parTransId="{2BAFB88F-4897-4A68-9ECC-F9CE870EC1A9}" sibTransId="{41EC6974-E478-462E-A93F-C492EF3B618D}"/>
    <dgm:cxn modelId="{65F7FB8D-47E6-475C-9782-C98D366D2C84}" type="presOf" srcId="{488D9B88-D48A-4988-90E4-5ED3864318F1}" destId="{D0F825F4-45FB-4DC1-9491-C2756A046647}" srcOrd="0" destOrd="0" presId="urn:microsoft.com/office/officeart/2005/8/layout/arrow2"/>
    <dgm:cxn modelId="{E3FC0891-F0CF-40C3-85B5-63FEA8ADB54A}" srcId="{829BE567-87A8-43A4-BBE3-7ED14E828A91}" destId="{475DBA09-7E85-425B-8EA2-E9EB214610B8}" srcOrd="3" destOrd="0" parTransId="{D280E79F-7102-4350-963E-028FFD166B40}" sibTransId="{7285EB7A-34F8-448B-AD2A-0B5F92CA64D1}"/>
    <dgm:cxn modelId="{E9029696-2E46-447E-BA95-DBB4C52F7388}" type="presOf" srcId="{475DBA09-7E85-425B-8EA2-E9EB214610B8}" destId="{EF1812BB-46BB-4089-8AE7-83C953C33774}" srcOrd="0" destOrd="0" presId="urn:microsoft.com/office/officeart/2005/8/layout/arrow2"/>
    <dgm:cxn modelId="{BB2EAE99-E501-4EC1-B8EE-71871156DE82}" srcId="{829BE567-87A8-43A4-BBE3-7ED14E828A91}" destId="{1637E849-8435-49B7-B027-FE1EF01D8982}" srcOrd="0" destOrd="0" parTransId="{C163FA05-D341-4F1A-ACC0-7C82F8B75133}" sibTransId="{E6D70E98-E94E-4F89-B19A-067E2B77E1C5}"/>
    <dgm:cxn modelId="{4188D5AA-E150-42B6-A409-15FBAA9F8939}" type="presOf" srcId="{829BE567-87A8-43A4-BBE3-7ED14E828A91}" destId="{18CF41DD-D313-47CF-80AE-E54EAC669E25}" srcOrd="0" destOrd="0" presId="urn:microsoft.com/office/officeart/2005/8/layout/arrow2"/>
    <dgm:cxn modelId="{85C6D0C4-2009-406B-8681-522FA0A2372D}" type="presOf" srcId="{5A47B3C6-99BB-49C5-A84C-E0B0FF7DE949}" destId="{B9D33A48-6278-4A1E-9846-A94CB1D9FCA5}" srcOrd="0" destOrd="0" presId="urn:microsoft.com/office/officeart/2005/8/layout/arrow2"/>
    <dgm:cxn modelId="{3F669EE7-6D51-4686-9C82-460E9CD92704}" type="presOf" srcId="{1637E849-8435-49B7-B027-FE1EF01D8982}" destId="{23CA545F-9B8A-437A-A2FB-1DB0B4EFF5E4}" srcOrd="0" destOrd="0" presId="urn:microsoft.com/office/officeart/2005/8/layout/arrow2"/>
    <dgm:cxn modelId="{577B7BF0-2E4D-410F-8303-CAEAC854A9A4}" srcId="{829BE567-87A8-43A4-BBE3-7ED14E828A91}" destId="{5A47B3C6-99BB-49C5-A84C-E0B0FF7DE949}" srcOrd="2" destOrd="0" parTransId="{C2AC4C1D-4060-4D1C-B11D-24AF806F363F}" sibTransId="{91E7EFAE-EFF6-497A-A7EB-CE44ACD404A4}"/>
    <dgm:cxn modelId="{023D6CFF-8C3D-41FA-848F-B4CEAD6CCFE2}" type="presOf" srcId="{15572559-7359-4D63-A07C-C55A29B71C74}" destId="{8FC65502-EAE2-4719-9D70-5CC4AB1C26AA}" srcOrd="0" destOrd="0" presId="urn:microsoft.com/office/officeart/2005/8/layout/arrow2"/>
    <dgm:cxn modelId="{BA4B0494-FDE9-4CCC-B693-C9E8291D71AA}" type="presParOf" srcId="{18CF41DD-D313-47CF-80AE-E54EAC669E25}" destId="{477C55C0-602F-4121-80DD-B439D599DE4B}" srcOrd="0" destOrd="0" presId="urn:microsoft.com/office/officeart/2005/8/layout/arrow2"/>
    <dgm:cxn modelId="{D191AE19-571B-4FBB-87B7-4ADFCF785ADE}" type="presParOf" srcId="{18CF41DD-D313-47CF-80AE-E54EAC669E25}" destId="{C42BFB8E-CE08-48E9-8B3C-A0A1E8FF09A6}" srcOrd="1" destOrd="0" presId="urn:microsoft.com/office/officeart/2005/8/layout/arrow2"/>
    <dgm:cxn modelId="{BB0219D9-A517-4AD4-A146-AED6E223EF7C}" type="presParOf" srcId="{C42BFB8E-CE08-48E9-8B3C-A0A1E8FF09A6}" destId="{69501449-857F-41C6-A66A-8F19DD871632}" srcOrd="0" destOrd="0" presId="urn:microsoft.com/office/officeart/2005/8/layout/arrow2"/>
    <dgm:cxn modelId="{9AFB9FA8-B5F9-4C28-892F-C0D4733A0AE3}" type="presParOf" srcId="{C42BFB8E-CE08-48E9-8B3C-A0A1E8FF09A6}" destId="{23CA545F-9B8A-437A-A2FB-1DB0B4EFF5E4}" srcOrd="1" destOrd="0" presId="urn:microsoft.com/office/officeart/2005/8/layout/arrow2"/>
    <dgm:cxn modelId="{453D1B15-B726-4E67-8B07-D64B6989DFEA}" type="presParOf" srcId="{C42BFB8E-CE08-48E9-8B3C-A0A1E8FF09A6}" destId="{465C7D14-9A8B-42CE-9DA1-DCF7DAB296AF}" srcOrd="2" destOrd="0" presId="urn:microsoft.com/office/officeart/2005/8/layout/arrow2"/>
    <dgm:cxn modelId="{2E6FF113-EF45-44B1-8A0A-4929EFA99DFA}" type="presParOf" srcId="{C42BFB8E-CE08-48E9-8B3C-A0A1E8FF09A6}" destId="{8FC65502-EAE2-4719-9D70-5CC4AB1C26AA}" srcOrd="3" destOrd="0" presId="urn:microsoft.com/office/officeart/2005/8/layout/arrow2"/>
    <dgm:cxn modelId="{ED264E48-BEC6-49BA-B6E6-347129541E32}" type="presParOf" srcId="{C42BFB8E-CE08-48E9-8B3C-A0A1E8FF09A6}" destId="{F73F5E2E-8CC4-42FE-A6CF-6985431379FB}" srcOrd="4" destOrd="0" presId="urn:microsoft.com/office/officeart/2005/8/layout/arrow2"/>
    <dgm:cxn modelId="{AC922496-EE52-4F8C-A998-0BA832D1A811}" type="presParOf" srcId="{C42BFB8E-CE08-48E9-8B3C-A0A1E8FF09A6}" destId="{B9D33A48-6278-4A1E-9846-A94CB1D9FCA5}" srcOrd="5" destOrd="0" presId="urn:microsoft.com/office/officeart/2005/8/layout/arrow2"/>
    <dgm:cxn modelId="{ED5187A6-7C45-46FC-99C4-BA5D78FF481D}" type="presParOf" srcId="{C42BFB8E-CE08-48E9-8B3C-A0A1E8FF09A6}" destId="{59236822-8A8D-4119-AF3D-0A5CB786FF3A}" srcOrd="6" destOrd="0" presId="urn:microsoft.com/office/officeart/2005/8/layout/arrow2"/>
    <dgm:cxn modelId="{1D7313CD-A020-4CA5-B2FC-1042FA38B4B6}" type="presParOf" srcId="{C42BFB8E-CE08-48E9-8B3C-A0A1E8FF09A6}" destId="{EF1812BB-46BB-4089-8AE7-83C953C33774}" srcOrd="7" destOrd="0" presId="urn:microsoft.com/office/officeart/2005/8/layout/arrow2"/>
    <dgm:cxn modelId="{DC97FE52-5D6E-4473-BE23-2BBC2B2738D8}" type="presParOf" srcId="{C42BFB8E-CE08-48E9-8B3C-A0A1E8FF09A6}" destId="{FC70C8F2-6A50-4886-A19D-87DE18046630}" srcOrd="8" destOrd="0" presId="urn:microsoft.com/office/officeart/2005/8/layout/arrow2"/>
    <dgm:cxn modelId="{D969BC6D-6C33-4570-AF7B-3FB5B8801AE5}" type="presParOf" srcId="{C42BFB8E-CE08-48E9-8B3C-A0A1E8FF09A6}" destId="{D0F825F4-45FB-4DC1-9491-C2756A04664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C55C0-602F-4121-80DD-B439D599DE4B}">
      <dsp:nvSpPr>
        <dsp:cNvPr id="0" name=""/>
        <dsp:cNvSpPr/>
      </dsp:nvSpPr>
      <dsp:spPr>
        <a:xfrm>
          <a:off x="1522631" y="118916"/>
          <a:ext cx="7803730" cy="47892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01449-857F-41C6-A66A-8F19DD871632}">
      <dsp:nvSpPr>
        <dsp:cNvPr id="0" name=""/>
        <dsp:cNvSpPr/>
      </dsp:nvSpPr>
      <dsp:spPr>
        <a:xfrm>
          <a:off x="2169632" y="3698253"/>
          <a:ext cx="186455" cy="186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A545F-9B8A-437A-A2FB-1DB0B4EFF5E4}">
      <dsp:nvSpPr>
        <dsp:cNvPr id="0" name=""/>
        <dsp:cNvSpPr/>
      </dsp:nvSpPr>
      <dsp:spPr>
        <a:xfrm>
          <a:off x="2262860" y="3791481"/>
          <a:ext cx="1061985" cy="120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9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2014 Adoption of the AU PFRS</a:t>
          </a:r>
        </a:p>
      </dsp:txBody>
      <dsp:txXfrm>
        <a:off x="2262860" y="3791481"/>
        <a:ext cx="1061985" cy="1205880"/>
      </dsp:txXfrm>
    </dsp:sp>
    <dsp:sp modelId="{465C7D14-9A8B-42CE-9DA1-DCF7DAB296AF}">
      <dsp:nvSpPr>
        <dsp:cNvPr id="0" name=""/>
        <dsp:cNvSpPr/>
      </dsp:nvSpPr>
      <dsp:spPr>
        <a:xfrm>
          <a:off x="3178924" y="2728482"/>
          <a:ext cx="291843" cy="29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65502-EAE2-4719-9D70-5CC4AB1C26AA}">
      <dsp:nvSpPr>
        <dsp:cNvPr id="0" name=""/>
        <dsp:cNvSpPr/>
      </dsp:nvSpPr>
      <dsp:spPr>
        <a:xfrm>
          <a:off x="3324846" y="2874404"/>
          <a:ext cx="1345722" cy="212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4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2014-2015 Discussion and adoption of the Regional Indicative Program (RIP)</a:t>
          </a:r>
        </a:p>
      </dsp:txBody>
      <dsp:txXfrm>
        <a:off x="3324846" y="2874404"/>
        <a:ext cx="1345722" cy="2122958"/>
      </dsp:txXfrm>
    </dsp:sp>
    <dsp:sp modelId="{F73F5E2E-8CC4-42FE-A6CF-6985431379FB}">
      <dsp:nvSpPr>
        <dsp:cNvPr id="0" name=""/>
        <dsp:cNvSpPr/>
      </dsp:nvSpPr>
      <dsp:spPr>
        <a:xfrm>
          <a:off x="4476006" y="1955300"/>
          <a:ext cx="389124" cy="389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33A48-6278-4A1E-9846-A94CB1D9FCA5}">
      <dsp:nvSpPr>
        <dsp:cNvPr id="0" name=""/>
        <dsp:cNvSpPr/>
      </dsp:nvSpPr>
      <dsp:spPr>
        <a:xfrm>
          <a:off x="4670568" y="2149862"/>
          <a:ext cx="1564604" cy="28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8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2016 Identification and formulation of the PESCAO AD; FIRST expert is recruited</a:t>
          </a:r>
        </a:p>
      </dsp:txBody>
      <dsp:txXfrm>
        <a:off x="4670568" y="2149862"/>
        <a:ext cx="1564604" cy="2847500"/>
      </dsp:txXfrm>
    </dsp:sp>
    <dsp:sp modelId="{59236822-8A8D-4119-AF3D-0A5CB786FF3A}">
      <dsp:nvSpPr>
        <dsp:cNvPr id="0" name=""/>
        <dsp:cNvSpPr/>
      </dsp:nvSpPr>
      <dsp:spPr>
        <a:xfrm>
          <a:off x="5983863" y="1351346"/>
          <a:ext cx="502619" cy="502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812BB-46BB-4089-8AE7-83C953C33774}">
      <dsp:nvSpPr>
        <dsp:cNvPr id="0" name=""/>
        <dsp:cNvSpPr/>
      </dsp:nvSpPr>
      <dsp:spPr>
        <a:xfrm>
          <a:off x="6178709" y="1672009"/>
          <a:ext cx="1924269" cy="339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2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1</a:t>
          </a:r>
          <a:r>
            <a:rPr lang="en-US" sz="1600" b="1" u="sng" kern="1200" baseline="30000" dirty="0"/>
            <a:t>st</a:t>
          </a:r>
          <a:r>
            <a:rPr lang="en-US" sz="1600" b="1" u="sng" kern="1200" dirty="0"/>
            <a:t> semester 2017 </a:t>
          </a:r>
          <a:r>
            <a:rPr lang="en-US" sz="1600" b="1" kern="1200" dirty="0"/>
            <a:t>Adoption of the EU decision and signature of the convention with ECOWAS; </a:t>
          </a:r>
          <a:r>
            <a:rPr lang="en-US" sz="1600" b="1" u="sng" kern="1200" dirty="0"/>
            <a:t>2</a:t>
          </a:r>
          <a:r>
            <a:rPr lang="en-US" sz="1600" b="1" u="sng" kern="1200" baseline="30000" dirty="0"/>
            <a:t>nd</a:t>
          </a:r>
          <a:r>
            <a:rPr lang="en-US" sz="1600" b="1" u="sng" kern="1200" dirty="0"/>
            <a:t> semester 2017 </a:t>
          </a:r>
          <a:r>
            <a:rPr lang="en-US" sz="1600" b="1" kern="1200" dirty="0"/>
            <a:t>Preparation of the implementing contracts and launch of the call for proposal</a:t>
          </a:r>
        </a:p>
      </dsp:txBody>
      <dsp:txXfrm>
        <a:off x="6178709" y="1672009"/>
        <a:ext cx="1924269" cy="3394706"/>
      </dsp:txXfrm>
    </dsp:sp>
    <dsp:sp modelId="{FC70C8F2-6A50-4886-A19D-87DE18046630}">
      <dsp:nvSpPr>
        <dsp:cNvPr id="0" name=""/>
        <dsp:cNvSpPr/>
      </dsp:nvSpPr>
      <dsp:spPr>
        <a:xfrm>
          <a:off x="7536308" y="948035"/>
          <a:ext cx="640434" cy="640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825F4-45FB-4DC1-9491-C2756A046647}">
      <dsp:nvSpPr>
        <dsp:cNvPr id="0" name=""/>
        <dsp:cNvSpPr/>
      </dsp:nvSpPr>
      <dsp:spPr>
        <a:xfrm>
          <a:off x="7856525" y="1268252"/>
          <a:ext cx="1621352" cy="372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35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2018 Launch of the activities and 1</a:t>
          </a:r>
          <a:r>
            <a:rPr lang="en-US" sz="1600" b="1" kern="1200" baseline="30000" dirty="0"/>
            <a:t>st</a:t>
          </a:r>
          <a:r>
            <a:rPr lang="en-US" sz="1600" b="1" kern="1200" dirty="0"/>
            <a:t> Steering committee</a:t>
          </a:r>
        </a:p>
      </dsp:txBody>
      <dsp:txXfrm>
        <a:off x="7856525" y="1268252"/>
        <a:ext cx="1621352" cy="3729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A5E2-8470-4413-8CE9-B226FC96F88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7725-E2C6-4AC9-82E7-F4586A7EE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7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1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91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8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63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8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306300-83C1-4F99-B949-72119D67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967F0E9-6E90-4757-A830-4DD0EF9E4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452CFEC4-127F-458C-B844-10683CA38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23C3-AE31-4BD2-970C-CA2B3836805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0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5FD774BD-6494-4D27-8371-323059D38C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>
            <a:extLst>
              <a:ext uri="{FF2B5EF4-FFF2-40B4-BE49-F238E27FC236}">
                <a16:creationId xmlns:a16="http://schemas.microsoft.com/office/drawing/2014/main" id="{2E6FB988-FD77-4FB8-A7BE-1E3899EB1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55528BFE-77FB-44AE-BA67-FFD2FEE33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7D96-4225-43C7-85CF-ABE3300CC3E3}" type="slidenum">
              <a: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5FD774BD-6494-4D27-8371-323059D38C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>
            <a:extLst>
              <a:ext uri="{FF2B5EF4-FFF2-40B4-BE49-F238E27FC236}">
                <a16:creationId xmlns:a16="http://schemas.microsoft.com/office/drawing/2014/main" id="{2E6FB988-FD77-4FB8-A7BE-1E3899EB1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55528BFE-77FB-44AE-BA67-FFD2FEE33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7D96-4225-43C7-85CF-ABE3300CC3E3}" type="slidenum">
              <a: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75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C2C5-D0C9-4FBF-B72C-5F454CE2D34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B6F0-5B23-462C-BEC6-010F91D1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780B3605-B7F4-4BB4-BB05-3D457176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28" y="9815"/>
            <a:ext cx="5937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88E59-D7C1-4853-9C09-6E89C4E610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9" y="280998"/>
            <a:ext cx="1274622" cy="88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2">
            <a:extLst>
              <a:ext uri="{FF2B5EF4-FFF2-40B4-BE49-F238E27FC236}">
                <a16:creationId xmlns:a16="http://schemas.microsoft.com/office/drawing/2014/main" id="{899CF724-35E1-4882-9EC8-53FD54FBC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55" y="222920"/>
            <a:ext cx="1627175" cy="9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5013" b="27469"/>
          <a:stretch/>
        </p:blipFill>
        <p:spPr>
          <a:xfrm>
            <a:off x="10280073" y="6261823"/>
            <a:ext cx="1899012" cy="56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AFE86-E612-47D3-9919-2B189374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86" y="1610134"/>
            <a:ext cx="11042547" cy="2457594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en-US" sz="6600" b="1" u="sng" dirty="0"/>
              <a:t>PESCAO</a:t>
            </a:r>
            <a:br>
              <a:rPr lang="en-GB" altLang="en-US" b="1" dirty="0"/>
            </a:br>
            <a:r>
              <a:rPr lang="en-GB" altLang="en-US" sz="4400" b="1" dirty="0"/>
              <a:t>EU-ECOWAS Regional Programme for Improved Regional Fisheries Governance in Western Africa </a:t>
            </a:r>
            <a:endParaRPr lang="en-GB" altLang="en-US" sz="8000" b="1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1E75BFB-21E1-4C49-9A2C-6C4BB45F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328" y="4599788"/>
            <a:ext cx="7218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Ms. Isabelle Viallon &amp; Dr. Aboubacar Sidibé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53E6-F8E1-4D38-A313-7F6C1DF0B270}"/>
              </a:ext>
            </a:extLst>
          </p:cNvPr>
          <p:cNvSpPr txBox="1"/>
          <p:nvPr/>
        </p:nvSpPr>
        <p:spPr>
          <a:xfrm>
            <a:off x="636259" y="5607996"/>
            <a:ext cx="1154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Kick-off meeting of Component 3 of PESCAO and of DEMERSTEM project,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From 5 to 8 March 2019 in Saly, Senegal.</a:t>
            </a:r>
          </a:p>
        </p:txBody>
      </p:sp>
    </p:spTree>
    <p:extLst>
      <p:ext uri="{BB962C8B-B14F-4D97-AF65-F5344CB8AC3E}">
        <p14:creationId xmlns:p14="http://schemas.microsoft.com/office/powerpoint/2010/main" val="289632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13" b="27469"/>
          <a:stretch/>
        </p:blipFill>
        <p:spPr>
          <a:xfrm>
            <a:off x="10280073" y="6261823"/>
            <a:ext cx="1899012" cy="5684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97F1B5-8574-4793-AEF5-4D8E301E84EC}"/>
              </a:ext>
            </a:extLst>
          </p:cNvPr>
          <p:cNvSpPr txBox="1">
            <a:spLocks/>
          </p:cNvSpPr>
          <p:nvPr/>
        </p:nvSpPr>
        <p:spPr>
          <a:xfrm>
            <a:off x="1336492" y="231924"/>
            <a:ext cx="9954961" cy="678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en-US" sz="4400" b="1" dirty="0"/>
              <a:t>The outcome of a long story…called PESCAO</a:t>
            </a:r>
            <a:endParaRPr lang="en-GB" altLang="en-US" sz="4400" b="1" dirty="0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705147D-B641-435A-9E1B-BB83C8DBA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460065"/>
              </p:ext>
            </p:extLst>
          </p:nvPr>
        </p:nvGraphicFramePr>
        <p:xfrm>
          <a:off x="762000" y="1007778"/>
          <a:ext cx="11000510" cy="506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515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13" b="27469"/>
          <a:stretch/>
        </p:blipFill>
        <p:spPr>
          <a:xfrm>
            <a:off x="10280073" y="6261823"/>
            <a:ext cx="1899012" cy="568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199F96-DF73-407A-8625-4E3F19A8BB32}"/>
              </a:ext>
            </a:extLst>
          </p:cNvPr>
          <p:cNvSpPr txBox="1"/>
          <p:nvPr/>
        </p:nvSpPr>
        <p:spPr>
          <a:xfrm>
            <a:off x="2955435" y="108387"/>
            <a:ext cx="680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  <a:ea typeface="+mj-ea"/>
                <a:cs typeface="+mj-cs"/>
              </a:rPr>
              <a:t>General Information on PESCAO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0DCF7F-AA62-4AE8-9C20-18AF6F67089C}"/>
              </a:ext>
            </a:extLst>
          </p:cNvPr>
          <p:cNvSpPr/>
          <p:nvPr/>
        </p:nvSpPr>
        <p:spPr>
          <a:xfrm>
            <a:off x="817306" y="1183765"/>
            <a:ext cx="1125093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u="sng" dirty="0"/>
              <a:t>Financing Agreement (No. ROC/FED/038-922)</a:t>
            </a:r>
            <a:r>
              <a:rPr lang="en-US" sz="2600" dirty="0"/>
              <a:t>: </a:t>
            </a:r>
            <a:r>
              <a:rPr lang="en-US" sz="2600" b="1" dirty="0"/>
              <a:t>Signed on 15 June 2017.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u="sng" dirty="0"/>
              <a:t>Duration of the Program</a:t>
            </a:r>
            <a:r>
              <a:rPr lang="en-US" sz="2600" dirty="0"/>
              <a:t>: </a:t>
            </a:r>
            <a:r>
              <a:rPr lang="en-US" sz="2600" b="1" dirty="0"/>
              <a:t>60 Months</a:t>
            </a:r>
            <a:r>
              <a:rPr lang="en-US" sz="2600" dirty="0"/>
              <a:t>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u="sng" dirty="0"/>
              <a:t>Total estimated cost of the Program</a:t>
            </a:r>
            <a:r>
              <a:rPr lang="en-US" sz="2600" dirty="0"/>
              <a:t>: </a:t>
            </a:r>
            <a:r>
              <a:rPr lang="en-US" sz="2600" b="1" dirty="0"/>
              <a:t>15,500,000 Euros.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u="sng" dirty="0"/>
              <a:t>Main Source of Funding</a:t>
            </a:r>
            <a:r>
              <a:rPr lang="en-US" sz="2600" dirty="0"/>
              <a:t>: </a:t>
            </a:r>
            <a:r>
              <a:rPr lang="en-US" sz="2600" b="1" dirty="0"/>
              <a:t>The European Union (11th EDF) and the ECOWAS Commission</a:t>
            </a:r>
            <a:r>
              <a:rPr lang="en-US" sz="2600" dirty="0"/>
              <a:t>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u="sng" dirty="0"/>
              <a:t>Regional coverage</a:t>
            </a:r>
            <a:r>
              <a:rPr lang="en-US" sz="2600" dirty="0"/>
              <a:t>: </a:t>
            </a:r>
            <a:r>
              <a:rPr lang="en-US" sz="2600" b="1" dirty="0"/>
              <a:t>West Africa (15 ECOWAS Member States and Mauritania)</a:t>
            </a:r>
            <a:r>
              <a:rPr lang="en-US" sz="2600" dirty="0"/>
              <a:t>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u="sng" dirty="0"/>
              <a:t>Execution Arrangement</a:t>
            </a:r>
            <a:r>
              <a:rPr lang="en-US" sz="2600" dirty="0"/>
              <a:t>: </a:t>
            </a:r>
            <a:r>
              <a:rPr lang="en-US" sz="2600" b="1" dirty="0"/>
              <a:t>ECOWAS Commission (D/A&amp;RA) as Program Manager ensures overall coordination of the implementation of the PESCAO in collaboration with the EUD of Abuja (Nigeria) and UEMOA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32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13" b="27469"/>
          <a:stretch/>
        </p:blipFill>
        <p:spPr>
          <a:xfrm>
            <a:off x="10280073" y="6261823"/>
            <a:ext cx="1899012" cy="568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2CCAE-8316-4CB9-BD12-1787166EEA37}"/>
              </a:ext>
            </a:extLst>
          </p:cNvPr>
          <p:cNvSpPr txBox="1"/>
          <p:nvPr/>
        </p:nvSpPr>
        <p:spPr>
          <a:xfrm>
            <a:off x="1561810" y="910073"/>
            <a:ext cx="971578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/>
              <a:t>Recall of PESCAO’s Objectives: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overall objective is to enhance the contribution of fisheries resources to sustainable development, food security and poverty alleviation in West Africa.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specific objective is to improve regional fisheries governance in Western Africa through better coordination of national fisheries and aquaculture  policies. </a:t>
            </a:r>
          </a:p>
        </p:txBody>
      </p:sp>
    </p:spTree>
    <p:extLst>
      <p:ext uri="{BB962C8B-B14F-4D97-AF65-F5344CB8AC3E}">
        <p14:creationId xmlns:p14="http://schemas.microsoft.com/office/powerpoint/2010/main" val="107353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13" b="27469"/>
          <a:stretch/>
        </p:blipFill>
        <p:spPr>
          <a:xfrm>
            <a:off x="10280073" y="6261823"/>
            <a:ext cx="1899012" cy="568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21EEE-439C-4359-8BF5-57FE7282400F}"/>
              </a:ext>
            </a:extLst>
          </p:cNvPr>
          <p:cNvSpPr txBox="1"/>
          <p:nvPr/>
        </p:nvSpPr>
        <p:spPr>
          <a:xfrm>
            <a:off x="900546" y="640433"/>
            <a:ext cx="10672910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/>
              <a:t>The main expected results by Component (C) are: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u="sng" dirty="0"/>
              <a:t>C1-Result area 1</a:t>
            </a:r>
            <a:r>
              <a:rPr lang="en-US" sz="2800" dirty="0"/>
              <a:t>: A Western African fisheries and aquaculture policy is developed and coordination of regional stakeholders is improved.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u="sng" dirty="0"/>
              <a:t>C2-Result area 2</a:t>
            </a:r>
            <a:r>
              <a:rPr lang="en-US" sz="2800" dirty="0"/>
              <a:t>: Prevention of and responses to IUU fishing are strengthened through improved Monitoring, Control and Surveillance (MCS) at national and regional levels.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u="sng" dirty="0"/>
              <a:t>C3-Result area 3</a:t>
            </a:r>
            <a:r>
              <a:rPr lang="en-US" sz="2800" dirty="0"/>
              <a:t>: Marine resources management at the regional level is improved, building resilience of marine and coastal ecosystems to perturbations.</a:t>
            </a:r>
          </a:p>
        </p:txBody>
      </p:sp>
    </p:spTree>
    <p:extLst>
      <p:ext uri="{BB962C8B-B14F-4D97-AF65-F5344CB8AC3E}">
        <p14:creationId xmlns:p14="http://schemas.microsoft.com/office/powerpoint/2010/main" val="40549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13" b="27469"/>
          <a:stretch/>
        </p:blipFill>
        <p:spPr>
          <a:xfrm>
            <a:off x="10280073" y="6261823"/>
            <a:ext cx="1899012" cy="568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BC81A-43F5-400C-81F6-E88979E36F0D}"/>
              </a:ext>
            </a:extLst>
          </p:cNvPr>
          <p:cNvSpPr txBox="1">
            <a:spLocks/>
          </p:cNvSpPr>
          <p:nvPr/>
        </p:nvSpPr>
        <p:spPr>
          <a:xfrm>
            <a:off x="1960286" y="123785"/>
            <a:ext cx="9096894" cy="821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en-US" sz="4800" b="1" dirty="0"/>
              <a:t>Structure of the PESCAO Programme</a:t>
            </a:r>
            <a:endParaRPr lang="en-GB" altLang="en-US" sz="4800" b="1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15498BDD-1B5D-465F-B0C6-96FC9DB445E0}"/>
              </a:ext>
            </a:extLst>
          </p:cNvPr>
          <p:cNvGrpSpPr>
            <a:grpSpLocks/>
          </p:cNvGrpSpPr>
          <p:nvPr/>
        </p:nvGrpSpPr>
        <p:grpSpPr bwMode="auto">
          <a:xfrm>
            <a:off x="2098485" y="1249898"/>
            <a:ext cx="8972550" cy="4627563"/>
            <a:chOff x="9891" y="1544638"/>
            <a:chExt cx="8972184" cy="462715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247ED049-6D04-4D95-9502-613C3970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1557338"/>
              <a:ext cx="5903913" cy="863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600" b="1">
                  <a:solidFill>
                    <a:srgbClr val="0F5494"/>
                  </a:solidFill>
                  <a:latin typeface="Verdana" panose="020B0604030504040204" pitchFamily="34" charset="0"/>
                </a:rPr>
                <a:t>ECOWAS/UEMOA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600" b="1">
                  <a:solidFill>
                    <a:srgbClr val="0F5494"/>
                  </a:solidFill>
                  <a:latin typeface="Verdana" panose="020B0604030504040204" pitchFamily="34" charset="0"/>
                </a:rPr>
                <a:t>(Technical Assistance)</a:t>
              </a:r>
              <a:endParaRPr lang="en-GB" altLang="en-US" sz="16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185D136-29C7-4321-B943-1C81352B8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3446463"/>
              <a:ext cx="2952750" cy="576262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600" b="1">
                  <a:solidFill>
                    <a:srgbClr val="0F5494"/>
                  </a:solidFill>
                  <a:latin typeface="Verdana" panose="020B0604030504040204" pitchFamily="34" charset="0"/>
                </a:rPr>
                <a:t>SRFC</a:t>
              </a:r>
              <a:endParaRPr lang="en-GB" altLang="en-US" sz="16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900CCB4A-130F-448E-9033-D3F923E7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429000"/>
              <a:ext cx="2798763" cy="576263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600" b="1">
                  <a:solidFill>
                    <a:srgbClr val="0F5494"/>
                  </a:solidFill>
                  <a:latin typeface="Verdana" panose="020B0604030504040204" pitchFamily="34" charset="0"/>
                </a:rPr>
                <a:t>FCWC</a:t>
              </a:r>
              <a:endParaRPr lang="en-GB" altLang="en-US" sz="16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59F0D84-1CBE-4193-8D5A-186855D1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2725738"/>
              <a:ext cx="5903913" cy="574675"/>
            </a:xfrm>
            <a:prstGeom prst="rect">
              <a:avLst/>
            </a:prstGeom>
            <a:solidFill>
              <a:srgbClr val="1BB107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600" b="1">
                  <a:solidFill>
                    <a:srgbClr val="0F5494"/>
                  </a:solidFill>
                  <a:latin typeface="Verdana" panose="020B0604030504040204" pitchFamily="34" charset="0"/>
                </a:rPr>
                <a:t>EFCA</a:t>
              </a:r>
              <a:endParaRPr lang="en-GB" altLang="en-US" sz="16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56C3DE-CD30-4C57-B8E3-4E60B4AB6E5B}"/>
                </a:ext>
              </a:extLst>
            </p:cNvPr>
            <p:cNvSpPr/>
            <p:nvPr/>
          </p:nvSpPr>
          <p:spPr bwMode="auto">
            <a:xfrm>
              <a:off x="852819" y="1544638"/>
              <a:ext cx="1381069" cy="86352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3175" algn="ctr" eaLnBrk="1" hangingPunct="1">
                <a:defRPr/>
              </a:pPr>
              <a:r>
                <a:rPr lang="fr-BE" sz="1400" b="1" u="sng" dirty="0">
                  <a:solidFill>
                    <a:schemeClr val="bg1"/>
                  </a:solidFill>
                  <a:latin typeface="+mj-lt"/>
                </a:rPr>
                <a:t>Component 1</a:t>
              </a:r>
            </a:p>
            <a:p>
              <a:pPr marL="3175" algn="ctr" eaLnBrk="1" hangingPunct="1">
                <a:defRPr/>
              </a:pPr>
              <a:r>
                <a:rPr lang="fr-BE" sz="1400" b="1" dirty="0">
                  <a:solidFill>
                    <a:schemeClr val="bg1"/>
                  </a:solidFill>
                  <a:latin typeface="+mj-lt"/>
                </a:rPr>
                <a:t>Regional governance</a:t>
              </a:r>
              <a:endParaRPr lang="en-GB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3D23C9-A3CB-4E8D-A885-0603BEF57499}"/>
                </a:ext>
              </a:extLst>
            </p:cNvPr>
            <p:cNvSpPr/>
            <p:nvPr/>
          </p:nvSpPr>
          <p:spPr bwMode="auto">
            <a:xfrm>
              <a:off x="822658" y="2725633"/>
              <a:ext cx="1411229" cy="127941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3175" algn="ctr" eaLnBrk="1" hangingPunct="1">
                <a:defRPr/>
              </a:pPr>
              <a:r>
                <a:rPr lang="fr-BE" sz="1400" b="1" u="sng" dirty="0">
                  <a:solidFill>
                    <a:schemeClr val="bg1"/>
                  </a:solidFill>
                  <a:latin typeface="+mj-lt"/>
                </a:rPr>
                <a:t>Component 2</a:t>
              </a:r>
            </a:p>
            <a:p>
              <a:pPr marL="3175" algn="ctr" eaLnBrk="1" hangingPunct="1">
                <a:defRPr/>
              </a:pPr>
              <a:r>
                <a:rPr lang="fr-BE" sz="1400" b="1" dirty="0">
                  <a:solidFill>
                    <a:schemeClr val="bg1"/>
                  </a:solidFill>
                  <a:latin typeface="+mj-lt"/>
                </a:rPr>
                <a:t>MCS and fighter against IUU fishing</a:t>
              </a:r>
              <a:endParaRPr lang="en-GB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1C1CE00F-D476-47FF-ABA9-989BB0FD6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4221163"/>
              <a:ext cx="863600" cy="5762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33111A8-14E7-4EDA-A258-5782172B4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4373563"/>
              <a:ext cx="863600" cy="5762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ADE9770F-A287-4AEF-8117-483E54CF2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4473575"/>
              <a:ext cx="863600" cy="5762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200" b="1">
                  <a:latin typeface="Verdana" panose="020B0604030504040204" pitchFamily="34" charset="0"/>
                </a:rPr>
                <a:t>Coastal states</a:t>
              </a:r>
              <a:endParaRPr lang="en-GB" altLang="en-US" sz="1200" b="1">
                <a:latin typeface="Verdana" panose="020B0604030504040204" pitchFamily="34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A04890EC-03F6-43D0-92C9-5F30C9DB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230688"/>
              <a:ext cx="863600" cy="5746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CB698381-BBC4-45ED-BF24-13CFCD7A4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4373563"/>
              <a:ext cx="863600" cy="5762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Up-Down Arrow 5">
              <a:extLst>
                <a:ext uri="{FF2B5EF4-FFF2-40B4-BE49-F238E27FC236}">
                  <a16:creationId xmlns:a16="http://schemas.microsoft.com/office/drawing/2014/main" id="{7D337435-6628-46BA-8D3D-44FBA21A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3016250"/>
              <a:ext cx="354013" cy="576263"/>
            </a:xfrm>
            <a:prstGeom prst="upDownArrow">
              <a:avLst>
                <a:gd name="adj1" fmla="val 50000"/>
                <a:gd name="adj2" fmla="val 50153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" name="Up-Down Arrow 19">
              <a:extLst>
                <a:ext uri="{FF2B5EF4-FFF2-40B4-BE49-F238E27FC236}">
                  <a16:creationId xmlns:a16="http://schemas.microsoft.com/office/drawing/2014/main" id="{BDE34CB2-822B-4F19-BB3C-EF977CEA2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2982913"/>
              <a:ext cx="355600" cy="574675"/>
            </a:xfrm>
            <a:prstGeom prst="upDownArrow">
              <a:avLst>
                <a:gd name="adj1" fmla="val 50000"/>
                <a:gd name="adj2" fmla="val 49791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6" name="Up-Down Arrow 20">
              <a:extLst>
                <a:ext uri="{FF2B5EF4-FFF2-40B4-BE49-F238E27FC236}">
                  <a16:creationId xmlns:a16="http://schemas.microsoft.com/office/drawing/2014/main" id="{5D5A2078-A709-4553-B1C8-C557EB5F8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3956050"/>
              <a:ext cx="354013" cy="576263"/>
            </a:xfrm>
            <a:prstGeom prst="upDownArrow">
              <a:avLst>
                <a:gd name="adj1" fmla="val 50000"/>
                <a:gd name="adj2" fmla="val 50153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7" name="Up-Down Arrow 21">
              <a:extLst>
                <a:ext uri="{FF2B5EF4-FFF2-40B4-BE49-F238E27FC236}">
                  <a16:creationId xmlns:a16="http://schemas.microsoft.com/office/drawing/2014/main" id="{8C360D4C-5727-4875-AADC-C13F0DD98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688" y="3933825"/>
              <a:ext cx="355600" cy="574675"/>
            </a:xfrm>
            <a:prstGeom prst="upDownArrow">
              <a:avLst>
                <a:gd name="adj1" fmla="val 50000"/>
                <a:gd name="adj2" fmla="val 49791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F1FE0DC7-50A7-4EE7-8954-A9A4033FD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487863"/>
              <a:ext cx="863600" cy="5762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200" b="1">
                  <a:latin typeface="Verdana" panose="020B0604030504040204" pitchFamily="34" charset="0"/>
                </a:rPr>
                <a:t>Coastal states</a:t>
              </a:r>
              <a:endParaRPr lang="en-GB" altLang="en-US" sz="1200" b="1">
                <a:latin typeface="Verdana" panose="020B060403050404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3705C4-9442-4BBA-9456-F41498B64DFE}"/>
                </a:ext>
              </a:extLst>
            </p:cNvPr>
            <p:cNvSpPr/>
            <p:nvPr/>
          </p:nvSpPr>
          <p:spPr bwMode="auto">
            <a:xfrm>
              <a:off x="822658" y="5300328"/>
              <a:ext cx="1369956" cy="86511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3175" algn="ctr" eaLnBrk="1" hangingPunct="1">
                <a:defRPr/>
              </a:pPr>
              <a:r>
                <a:rPr lang="fr-BE" sz="1400" b="1" u="sng" dirty="0">
                  <a:solidFill>
                    <a:schemeClr val="bg1"/>
                  </a:solidFill>
                  <a:latin typeface="+mj-lt"/>
                </a:rPr>
                <a:t>Component 3</a:t>
              </a:r>
            </a:p>
            <a:p>
              <a:pPr marL="3175" algn="ctr" eaLnBrk="1" hangingPunct="1">
                <a:defRPr/>
              </a:pPr>
              <a:r>
                <a:rPr lang="fr-BE" sz="1400" b="1" dirty="0">
                  <a:solidFill>
                    <a:schemeClr val="bg1"/>
                  </a:solidFill>
                  <a:latin typeface="+mj-lt"/>
                </a:rPr>
                <a:t>Management of shared resources</a:t>
              </a:r>
              <a:endParaRPr lang="en-GB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3DF00F7A-90FF-4722-8BC3-91B017EA8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5281613"/>
              <a:ext cx="1668463" cy="88423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400" b="1">
                  <a:solidFill>
                    <a:srgbClr val="0F5494"/>
                  </a:solidFill>
                  <a:latin typeface="Verdana" panose="020B0604030504040204" pitchFamily="34" charset="0"/>
                </a:rPr>
                <a:t>Project 1</a:t>
              </a:r>
              <a:endParaRPr lang="en-GB" altLang="en-US" sz="14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0330F5D3-9ABC-4196-9742-658136D38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3" y="5281613"/>
              <a:ext cx="1668462" cy="88423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400" b="1">
                  <a:solidFill>
                    <a:srgbClr val="0F5494"/>
                  </a:solidFill>
                  <a:latin typeface="Verdana" panose="020B0604030504040204" pitchFamily="34" charset="0"/>
                </a:rPr>
                <a:t>Project 2</a:t>
              </a:r>
              <a:endParaRPr lang="en-GB" altLang="en-US" sz="14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9FAED5A-18FE-43EA-AF50-67B7D7C0E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388" y="5267325"/>
              <a:ext cx="1668462" cy="884238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400" b="1">
                  <a:solidFill>
                    <a:srgbClr val="0F5494"/>
                  </a:solidFill>
                  <a:latin typeface="Verdana" panose="020B0604030504040204" pitchFamily="34" charset="0"/>
                </a:rPr>
                <a:t>Project 3</a:t>
              </a:r>
              <a:endParaRPr lang="en-GB" altLang="en-US" sz="1400" b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" name="Curved Left Arrow 9">
              <a:extLst>
                <a:ext uri="{FF2B5EF4-FFF2-40B4-BE49-F238E27FC236}">
                  <a16:creationId xmlns:a16="http://schemas.microsoft.com/office/drawing/2014/main" id="{452AB401-DA53-4A28-8CE0-CC7473149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888" y="1989138"/>
              <a:ext cx="731837" cy="1871662"/>
            </a:xfrm>
            <a:prstGeom prst="curvedLeftArrow">
              <a:avLst>
                <a:gd name="adj1" fmla="val 24983"/>
                <a:gd name="adj2" fmla="val 49966"/>
                <a:gd name="adj3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" name="Left-Right Arrow 18">
              <a:extLst>
                <a:ext uri="{FF2B5EF4-FFF2-40B4-BE49-F238E27FC236}">
                  <a16:creationId xmlns:a16="http://schemas.microsoft.com/office/drawing/2014/main" id="{7F839916-C0B2-4CC9-993C-0B79CDF2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5108575"/>
              <a:ext cx="431800" cy="173038"/>
            </a:xfrm>
            <a:prstGeom prst="leftRightArrow">
              <a:avLst>
                <a:gd name="adj1" fmla="val 50000"/>
                <a:gd name="adj2" fmla="val 49885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5" name="Left-Right Arrow 28">
              <a:extLst>
                <a:ext uri="{FF2B5EF4-FFF2-40B4-BE49-F238E27FC236}">
                  <a16:creationId xmlns:a16="http://schemas.microsoft.com/office/drawing/2014/main" id="{EFC50EB6-CBD1-4FD8-A817-51AF731C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5089525"/>
              <a:ext cx="431800" cy="173038"/>
            </a:xfrm>
            <a:prstGeom prst="leftRightArrow">
              <a:avLst>
                <a:gd name="adj1" fmla="val 50000"/>
                <a:gd name="adj2" fmla="val 49885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Left-Right Arrow 29">
              <a:extLst>
                <a:ext uri="{FF2B5EF4-FFF2-40B4-BE49-F238E27FC236}">
                  <a16:creationId xmlns:a16="http://schemas.microsoft.com/office/drawing/2014/main" id="{DB8431F1-0615-4A30-9052-A7B8BA897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225" y="5089525"/>
              <a:ext cx="431800" cy="173038"/>
            </a:xfrm>
            <a:prstGeom prst="leftRightArrow">
              <a:avLst>
                <a:gd name="adj1" fmla="val 50000"/>
                <a:gd name="adj2" fmla="val 49885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37" name="Picture 26">
              <a:extLst>
                <a:ext uri="{FF2B5EF4-FFF2-40B4-BE49-F238E27FC236}">
                  <a16:creationId xmlns:a16="http://schemas.microsoft.com/office/drawing/2014/main" id="{CDB35FA0-B291-43E3-8676-1CFE2A943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0" y="1606550"/>
              <a:ext cx="801688" cy="78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D863D3C4-5537-42DA-ACA7-ED9E01A6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0" y="2790825"/>
              <a:ext cx="47625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E407F12F-4F36-4A28-97DC-759B1CDB2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763" y="3475038"/>
              <a:ext cx="779462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990146FD-B3F0-4DD3-A73F-F60F4EA08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088" y="3462338"/>
              <a:ext cx="609600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Curved Left Arrow 9">
              <a:extLst>
                <a:ext uri="{FF2B5EF4-FFF2-40B4-BE49-F238E27FC236}">
                  <a16:creationId xmlns:a16="http://schemas.microsoft.com/office/drawing/2014/main" id="{C4CCAB3C-2B08-45B0-BCB9-075B8787F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238" y="1833563"/>
              <a:ext cx="731837" cy="4110037"/>
            </a:xfrm>
            <a:prstGeom prst="curvedLeftArrow">
              <a:avLst>
                <a:gd name="adj1" fmla="val 24960"/>
                <a:gd name="adj2" fmla="val 49972"/>
                <a:gd name="adj3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377636-029B-4461-8448-FDA70A0B83C2}"/>
                </a:ext>
              </a:extLst>
            </p:cNvPr>
            <p:cNvSpPr txBox="1"/>
            <p:nvPr/>
          </p:nvSpPr>
          <p:spPr>
            <a:xfrm>
              <a:off x="9891" y="1557338"/>
              <a:ext cx="738664" cy="4614450"/>
            </a:xfrm>
            <a:prstGeom prst="rect">
              <a:avLst/>
            </a:prstGeom>
            <a:solidFill>
              <a:srgbClr val="00B0F0"/>
            </a:solidFill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F5494"/>
                  </a:solidFill>
                  <a:latin typeface="Verdana" pitchFamily="34" charset="0"/>
                </a:rPr>
                <a:t>Regional Steering Committee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0F5494"/>
                  </a:solidFill>
                  <a:latin typeface="Verdana" pitchFamily="34" charset="0"/>
                </a:rPr>
                <a:t>Of PESCAO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4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22">
            <a:extLst>
              <a:ext uri="{FF2B5EF4-FFF2-40B4-BE49-F238E27FC236}">
                <a16:creationId xmlns:a16="http://schemas.microsoft.com/office/drawing/2014/main" id="{A0CBDF0E-37C3-49C3-A457-2E056534857E}"/>
              </a:ext>
            </a:extLst>
          </p:cNvPr>
          <p:cNvSpPr txBox="1"/>
          <p:nvPr/>
        </p:nvSpPr>
        <p:spPr bwMode="auto">
          <a:xfrm>
            <a:off x="-40849" y="-27709"/>
            <a:ext cx="6771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ECOWAP</a:t>
            </a:r>
          </a:p>
        </p:txBody>
      </p:sp>
      <p:sp>
        <p:nvSpPr>
          <p:cNvPr id="6146" name="ZoneTexte 6">
            <a:extLst>
              <a:ext uri="{FF2B5EF4-FFF2-40B4-BE49-F238E27FC236}">
                <a16:creationId xmlns:a16="http://schemas.microsoft.com/office/drawing/2014/main" id="{2E15E3BC-788D-4327-AA57-1BC916A9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" y="6247968"/>
            <a:ext cx="11560542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rPr>
              <a:t>« …ECOWAS OF PEOPLE…»</a:t>
            </a:r>
          </a:p>
        </p:txBody>
      </p:sp>
      <p:pic>
        <p:nvPicPr>
          <p:cNvPr id="13" name="Google Shape;218;p37">
            <a:extLst>
              <a:ext uri="{FF2B5EF4-FFF2-40B4-BE49-F238E27FC236}">
                <a16:creationId xmlns:a16="http://schemas.microsoft.com/office/drawing/2014/main" id="{37DC49F8-EBB2-4EEB-8ED5-7E78DD3F0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13" b="27469"/>
          <a:stretch/>
        </p:blipFill>
        <p:spPr>
          <a:xfrm>
            <a:off x="10280073" y="6245516"/>
            <a:ext cx="1899012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52B939-2959-4872-B2DD-3ECEEFC85769}"/>
              </a:ext>
            </a:extLst>
          </p:cNvPr>
          <p:cNvSpPr txBox="1">
            <a:spLocks/>
          </p:cNvSpPr>
          <p:nvPr/>
        </p:nvSpPr>
        <p:spPr>
          <a:xfrm>
            <a:off x="2050473" y="163800"/>
            <a:ext cx="8229600" cy="801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en-US" sz="4800" b="1" u="sng" dirty="0"/>
              <a:t>Key Principles</a:t>
            </a:r>
            <a:endParaRPr lang="en-GB" altLang="en-US" sz="4800" b="1" u="sng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DB63D0-B5CE-40F9-A475-358CDFFE0237}"/>
              </a:ext>
            </a:extLst>
          </p:cNvPr>
          <p:cNvSpPr txBox="1">
            <a:spLocks/>
          </p:cNvSpPr>
          <p:nvPr/>
        </p:nvSpPr>
        <p:spPr>
          <a:xfrm>
            <a:off x="1477527" y="1304565"/>
            <a:ext cx="9897996" cy="4659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568325" algn="l">
              <a:buFont typeface="Wingdings" panose="05000000000000000000" pitchFamily="2" charset="2"/>
              <a:buChar char="Ø"/>
            </a:pPr>
            <a:r>
              <a:rPr lang="fr-BE" altLang="en-US" sz="3600" dirty="0"/>
              <a:t>PESCAO programme is a regional program</a:t>
            </a:r>
          </a:p>
          <a:p>
            <a:pPr marL="568325" indent="-568325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BE" altLang="en-US" sz="3600" dirty="0"/>
              <a:t>1st attempt in working with competent regional organisations in coordination with other donors</a:t>
            </a:r>
          </a:p>
          <a:p>
            <a:pPr marL="568325" indent="-568325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BE" altLang="en-US" sz="3600" dirty="0"/>
              <a:t>Partnership and complementarity approche</a:t>
            </a:r>
          </a:p>
          <a:p>
            <a:pPr marL="568325" indent="-568325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BE" altLang="en-US" sz="3600" dirty="0"/>
              <a:t>Autonomy doesn’t mean isolation!</a:t>
            </a:r>
          </a:p>
          <a:p>
            <a:pPr marL="568325" indent="-568325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BE" altLang="en-US" sz="3600" dirty="0"/>
              <a:t>Fisheries are now part of EU-ECOWAS cooperation = opportunity for a more structured dialogue</a:t>
            </a:r>
          </a:p>
        </p:txBody>
      </p:sp>
    </p:spTree>
    <p:extLst>
      <p:ext uri="{BB962C8B-B14F-4D97-AF65-F5344CB8AC3E}">
        <p14:creationId xmlns:p14="http://schemas.microsoft.com/office/powerpoint/2010/main" val="46439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1F26DC-15FA-4791-B555-004C5982D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6" y="0"/>
            <a:ext cx="1068651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37DDB2-9957-455A-B04D-984A30F12D44}"/>
              </a:ext>
            </a:extLst>
          </p:cNvPr>
          <p:cNvSpPr txBox="1">
            <a:spLocks/>
          </p:cNvSpPr>
          <p:nvPr/>
        </p:nvSpPr>
        <p:spPr>
          <a:xfrm>
            <a:off x="2424113" y="1878013"/>
            <a:ext cx="7931150" cy="2616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FD92A-A5F0-4A0C-A8E5-D8676E454420}"/>
              </a:ext>
            </a:extLst>
          </p:cNvPr>
          <p:cNvSpPr txBox="1"/>
          <p:nvPr/>
        </p:nvSpPr>
        <p:spPr>
          <a:xfrm>
            <a:off x="2424113" y="5903893"/>
            <a:ext cx="8326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baseline="30000" dirty="0">
                <a:solidFill>
                  <a:srgbClr val="C00000"/>
                </a:solidFill>
              </a:rPr>
              <a:t>st</a:t>
            </a:r>
            <a:r>
              <a:rPr lang="en-US" sz="2800" b="1" dirty="0">
                <a:solidFill>
                  <a:srgbClr val="C00000"/>
                </a:solidFill>
              </a:rPr>
              <a:t> PESCAO Programme Steering Committee Meeting held from 7th to 8th, November 2018 in Abuja, Nigeria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8963DA-F300-46BD-91FA-01726606203E}"/>
              </a:ext>
            </a:extLst>
          </p:cNvPr>
          <p:cNvSpPr txBox="1">
            <a:spLocks/>
          </p:cNvSpPr>
          <p:nvPr/>
        </p:nvSpPr>
        <p:spPr>
          <a:xfrm>
            <a:off x="3218985" y="196994"/>
            <a:ext cx="5754030" cy="13205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THANK YOU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MERCI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13046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F5527F-57F7-434C-8D2E-968A7F094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851198"/>
            <a:ext cx="9587344" cy="53880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37DDB2-9957-455A-B04D-984A30F12D44}"/>
              </a:ext>
            </a:extLst>
          </p:cNvPr>
          <p:cNvSpPr txBox="1">
            <a:spLocks/>
          </p:cNvSpPr>
          <p:nvPr/>
        </p:nvSpPr>
        <p:spPr>
          <a:xfrm>
            <a:off x="2424113" y="1878013"/>
            <a:ext cx="7931150" cy="2616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11267" name="Group 5">
            <a:extLst>
              <a:ext uri="{FF2B5EF4-FFF2-40B4-BE49-F238E27FC236}">
                <a16:creationId xmlns:a16="http://schemas.microsoft.com/office/drawing/2014/main" id="{824B4C3A-EA58-4993-ACFB-E1EAC774C9A2}"/>
              </a:ext>
            </a:extLst>
          </p:cNvPr>
          <p:cNvGrpSpPr>
            <a:grpSpLocks/>
          </p:cNvGrpSpPr>
          <p:nvPr/>
        </p:nvGrpSpPr>
        <p:grpSpPr bwMode="auto">
          <a:xfrm>
            <a:off x="-193963" y="-235526"/>
            <a:ext cx="12192000" cy="7093526"/>
            <a:chOff x="1" y="0"/>
            <a:chExt cx="12192266" cy="6858002"/>
          </a:xfrm>
        </p:grpSpPr>
        <p:grpSp>
          <p:nvGrpSpPr>
            <p:cNvPr id="11268" name="Group 8">
              <a:extLst>
                <a:ext uri="{FF2B5EF4-FFF2-40B4-BE49-F238E27FC236}">
                  <a16:creationId xmlns:a16="http://schemas.microsoft.com/office/drawing/2014/main" id="{AAEF4D25-9F5B-45E5-B127-0FCBE0A4F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0"/>
              <a:ext cx="12192266" cy="6858002"/>
              <a:chOff x="1" y="0"/>
              <a:chExt cx="12192266" cy="6858002"/>
            </a:xfrm>
          </p:grpSpPr>
          <p:grpSp>
            <p:nvGrpSpPr>
              <p:cNvPr id="11271" name="Group 6">
                <a:extLst>
                  <a:ext uri="{FF2B5EF4-FFF2-40B4-BE49-F238E27FC236}">
                    <a16:creationId xmlns:a16="http://schemas.microsoft.com/office/drawing/2014/main" id="{286C0273-CA4C-4110-A67B-474C23789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" y="0"/>
                <a:ext cx="12192266" cy="6858002"/>
                <a:chOff x="1" y="0"/>
                <a:chExt cx="12192266" cy="6858002"/>
              </a:xfrm>
            </p:grpSpPr>
            <p:sp>
              <p:nvSpPr>
                <p:cNvPr id="11277" name="ZoneTexte 6">
                  <a:extLst>
                    <a:ext uri="{FF2B5EF4-FFF2-40B4-BE49-F238E27FC236}">
                      <a16:creationId xmlns:a16="http://schemas.microsoft.com/office/drawing/2014/main" id="{FBEC8FD3-C811-4F6C-87AD-1985E68296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4776" y="6273225"/>
                  <a:ext cx="11607491" cy="58477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haroni" pitchFamily="2" charset="-79"/>
                      <a:ea typeface="+mn-ea"/>
                      <a:cs typeface="+mn-cs"/>
                    </a:rPr>
                    <a:t>« …ECOWAS OF PEOPLE …»</a:t>
                  </a:r>
                </a:p>
              </p:txBody>
            </p:sp>
            <p:sp>
              <p:nvSpPr>
                <p:cNvPr id="11278" name="ZoneTexte 6">
                  <a:extLst>
                    <a:ext uri="{FF2B5EF4-FFF2-40B4-BE49-F238E27FC236}">
                      <a16:creationId xmlns:a16="http://schemas.microsoft.com/office/drawing/2014/main" id="{9A419FC3-7C4F-41BD-A87E-BC36F4C017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3136612" y="3136613"/>
                  <a:ext cx="6858002" cy="58477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32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haroni" pitchFamily="2" charset="-79"/>
                      <a:ea typeface="+mn-ea"/>
                      <a:cs typeface="+mn-cs"/>
                    </a:rPr>
                    <a:t>ECOWAP</a:t>
                  </a:r>
                </a:p>
              </p:txBody>
            </p:sp>
          </p:grpSp>
          <p:pic>
            <p:nvPicPr>
              <p:cNvPr id="11275" name="Image 1" descr="ECOWAS Logo (1)">
                <a:extLst>
                  <a:ext uri="{FF2B5EF4-FFF2-40B4-BE49-F238E27FC236}">
                    <a16:creationId xmlns:a16="http://schemas.microsoft.com/office/drawing/2014/main" id="{3598DB4D-79A9-41B4-9548-D46C69B59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9834" y="6286619"/>
                <a:ext cx="584777" cy="554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0" name="Picture 2">
              <a:extLst>
                <a:ext uri="{FF2B5EF4-FFF2-40B4-BE49-F238E27FC236}">
                  <a16:creationId xmlns:a16="http://schemas.microsoft.com/office/drawing/2014/main" id="{7D031697-4312-48B7-9348-6027166E2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557" y="227706"/>
              <a:ext cx="1143497" cy="108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55272BC-50E2-420C-9C0B-24E244954824}"/>
              </a:ext>
            </a:extLst>
          </p:cNvPr>
          <p:cNvSpPr txBox="1">
            <a:spLocks/>
          </p:cNvSpPr>
          <p:nvPr/>
        </p:nvSpPr>
        <p:spPr>
          <a:xfrm>
            <a:off x="3345533" y="1233062"/>
            <a:ext cx="5754030" cy="13205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THANK YOU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MERCI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42076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494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Verdana</vt:lpstr>
      <vt:lpstr>Wingdings</vt:lpstr>
      <vt:lpstr>Office Theme</vt:lpstr>
      <vt:lpstr>PESCAO EU-ECOWAS Regional Programme for Improved Regional Fisheries Governance in Western Africa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FAO-EU PARTNERSHIP PROGRAMME POLICY ASSISTANCE FACILITY</dc:title>
  <dc:creator>Toro, Daniel (SP1D)</dc:creator>
  <cp:lastModifiedBy>Sidibe, Aboubacar (FAONG)</cp:lastModifiedBy>
  <cp:revision>155</cp:revision>
  <dcterms:created xsi:type="dcterms:W3CDTF">2017-05-11T07:53:18Z</dcterms:created>
  <dcterms:modified xsi:type="dcterms:W3CDTF">2019-03-01T12:43:17Z</dcterms:modified>
</cp:coreProperties>
</file>